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9"/>
  </p:notesMasterIdLst>
  <p:sldIdLst>
    <p:sldId id="256" r:id="rId2"/>
    <p:sldId id="274" r:id="rId3"/>
    <p:sldId id="258" r:id="rId4"/>
    <p:sldId id="271" r:id="rId5"/>
    <p:sldId id="269" r:id="rId6"/>
    <p:sldId id="257" r:id="rId7"/>
    <p:sldId id="273" r:id="rId8"/>
    <p:sldId id="261" r:id="rId9"/>
    <p:sldId id="262" r:id="rId10"/>
    <p:sldId id="272" r:id="rId11"/>
    <p:sldId id="263" r:id="rId12"/>
    <p:sldId id="260" r:id="rId13"/>
    <p:sldId id="265" r:id="rId14"/>
    <p:sldId id="264" r:id="rId15"/>
    <p:sldId id="266" r:id="rId16"/>
    <p:sldId id="268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D5835-94B0-E64F-800A-FA497D66EEA2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1BFD7-42D8-F44A-A8D0-9C1B08FC43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9307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Figure 1.  Contact angle. An oil drop (green) surrounded by water (blue) on a water-wet surface (left) forms a bead. The contact angle </a:t>
            </a:r>
            <a:r>
              <a:rPr lang="en-US" sz="1200" dirty="0" err="1" smtClean="0"/>
              <a:t>θ</a:t>
            </a:r>
            <a:r>
              <a:rPr lang="en-US" sz="1200" dirty="0" smtClean="0"/>
              <a:t> is approximately zero. On an oil-wet surface (right), the drop spreads, resulting in a contact angle of about 180°. An intermediate-wet surface (center) also forms a bead, but the contact angle comes from a force balance among the interfacial tension terms, which are </a:t>
            </a:r>
            <a:r>
              <a:rPr lang="en-US" sz="1200" dirty="0" err="1" smtClean="0"/>
              <a:t>γ</a:t>
            </a:r>
            <a:r>
              <a:rPr lang="en-US" sz="1200" baseline="-25000" dirty="0" err="1" smtClean="0"/>
              <a:t>so</a:t>
            </a:r>
            <a:r>
              <a:rPr lang="en-US" sz="1200" dirty="0" smtClean="0"/>
              <a:t> and </a:t>
            </a:r>
            <a:r>
              <a:rPr lang="en-US" sz="1200" dirty="0" err="1" smtClean="0"/>
              <a:t>γ</a:t>
            </a:r>
            <a:r>
              <a:rPr lang="en-US" sz="1200" baseline="-25000" dirty="0" err="1" smtClean="0"/>
              <a:t>sw</a:t>
            </a:r>
            <a:r>
              <a:rPr lang="en-US" sz="1200" dirty="0" smtClean="0"/>
              <a:t> for the surface-oil and surface-water terms, respectively, and </a:t>
            </a:r>
            <a:r>
              <a:rPr lang="en-US" sz="1200" dirty="0" err="1" smtClean="0"/>
              <a:t>γ</a:t>
            </a:r>
            <a:r>
              <a:rPr lang="en-US" sz="1200" baseline="-25000" dirty="0" err="1" smtClean="0"/>
              <a:t>ow</a:t>
            </a:r>
            <a:r>
              <a:rPr lang="en-US" sz="1200" dirty="0" smtClean="0"/>
              <a:t> for the oil-water term. (Abdullah, et al., 2007)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1BFD7-42D8-F44A-A8D0-9C1B08FC43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Hydrocarbon distribution largely</a:t>
            </a:r>
            <a:r>
              <a:rPr lang="en-US" baseline="0" dirty="0" smtClean="0"/>
              <a:t> credited to pore throat size/geometry currently.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1BFD7-42D8-F44A-A8D0-9C1B08FC43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</a:t>
            </a:r>
            <a:r>
              <a:rPr lang="en-US" baseline="0" dirty="0" smtClean="0"/>
              <a:t> The opal CT rock types mentioned were 2 of the four studied in the paper, along with clay poor sandstones and siltstone</a:t>
            </a:r>
            <a:r>
              <a:rPr lang="en-US" baseline="0" smtClean="0"/>
              <a:t>-sandstones, and </a:t>
            </a:r>
            <a:r>
              <a:rPr lang="en-US" baseline="0" dirty="0" smtClean="0"/>
              <a:t>were subjected to core analysis.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1BFD7-42D8-F44A-A8D0-9C1B08FC43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of tight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permeabilities</a:t>
            </a: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Field wettability tests: Dispersion test: sample crushed, ½ sample put in jar of brine, ½ in a jar of kerosene. A water wet sample will totally disperse in the brine and clump at the bottom of the kerosene.</a:t>
            </a:r>
          </a:p>
          <a:p>
            <a:pPr>
              <a:buFontTx/>
              <a:buChar char="-"/>
            </a:pPr>
            <a:r>
              <a:rPr lang="en-US" baseline="0" dirty="0" smtClean="0"/>
              <a:t> Drop tests: (samples chosen that were not in contact with drilling mud) – 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Brine: sample placed in a depolarized kerosene filled beaker.  A drop of crud oil placed under the sample.  The shape of angle of incidence observed.  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Oil: beaker filled with produced brine, drop of produced crude placed under sample </a:t>
            </a:r>
          </a:p>
          <a:p>
            <a:pPr>
              <a:buFontTx/>
              <a:buChar char="-"/>
            </a:pPr>
            <a:r>
              <a:rPr lang="en-US" baseline="0" dirty="0" smtClean="0"/>
              <a:t> Lab wettability tests – cleaning started Jan ‘97,at publication, one more month expected until cleaning process finished</a:t>
            </a:r>
          </a:p>
          <a:p>
            <a:pPr>
              <a:buFontTx/>
              <a:buChar char="-"/>
            </a:pPr>
            <a:r>
              <a:rPr lang="en-US" baseline="0" dirty="0" smtClean="0"/>
              <a:t> My hope is that oil migration in Monterey rocks is not as preoccupied with time scales as grad students are, so the wettability tests are not irrelevant.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1BFD7-42D8-F44A-A8D0-9C1B08FC438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to our study on crude oil</a:t>
            </a:r>
            <a:r>
              <a:rPr lang="en-US" baseline="0" dirty="0" smtClean="0"/>
              <a:t> impact on wettability</a:t>
            </a:r>
          </a:p>
          <a:p>
            <a:r>
              <a:rPr lang="en-US" baseline="0" dirty="0" smtClean="0"/>
              <a:t>- </a:t>
            </a:r>
            <a:r>
              <a:rPr lang="en-US" baseline="0" dirty="0" err="1" smtClean="0"/>
              <a:t>Dodecane</a:t>
            </a:r>
            <a:r>
              <a:rPr lang="en-US" baseline="0" dirty="0" smtClean="0"/>
              <a:t> is a liquid </a:t>
            </a:r>
            <a:r>
              <a:rPr lang="en-US" baseline="0" dirty="0" err="1" smtClean="0"/>
              <a:t>alkane</a:t>
            </a:r>
            <a:r>
              <a:rPr lang="en-US" baseline="0" dirty="0" smtClean="0"/>
              <a:t> hydrocarbon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1BFD7-42D8-F44A-A8D0-9C1B08FC438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“pump” is actually a gravity-driven</a:t>
            </a:r>
            <a:r>
              <a:rPr lang="en-US" baseline="0" dirty="0" smtClean="0"/>
              <a:t> reservoir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1BFD7-42D8-F44A-A8D0-9C1B08FC438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These results are consistent with Berg et al., (2010) despite the change of substrate examined.  Wettability tests on Monterey Formation rocks are expected to produce similar results.  </a:t>
            </a: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These trends are expected to remain consistent in Monterey Formation Reservoir rocks.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1BFD7-42D8-F44A-A8D0-9C1B08FC438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Surface relaxation of the wetting phase in a rock results in shorter relaxation times than would otherwise be observed for the bulk fluid.  The </a:t>
            </a:r>
            <a:r>
              <a:rPr lang="en-US" dirty="0" err="1" smtClean="0"/>
              <a:t>nonwetting</a:t>
            </a:r>
            <a:r>
              <a:rPr lang="en-US" dirty="0" smtClean="0"/>
              <a:t>-phase fluid Molecules</a:t>
            </a:r>
            <a:r>
              <a:rPr lang="en-US" baseline="0" dirty="0" smtClean="0"/>
              <a:t> do not come into contact with the pore surfaces, and therefore their relaxation time is the same as in the bulk fluid. – (Freedman et al., 2003)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1BFD7-42D8-F44A-A8D0-9C1B08FC438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8F991D54-FB20-6549-B1EA-78F2E3C4A54F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75-9C84-8442-AD91-A4A424A0AB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8F991D54-FB20-6549-B1EA-78F2E3C4A54F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75-9C84-8442-AD91-A4A424A0A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8F991D54-FB20-6549-B1EA-78F2E3C4A54F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75-9C84-8442-AD91-A4A424A0A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 smtClean="0"/>
              <a:t>Long Beach MARS Project: Monterey and Related Sediments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75-9C84-8442-AD91-A4A424A0AB7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132320" y="91440"/>
            <a:ext cx="1950720" cy="731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8F991D54-FB20-6549-B1EA-78F2E3C4A54F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75-9C84-8442-AD91-A4A424A0A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8F991D54-FB20-6549-B1EA-78F2E3C4A54F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75-9C84-8442-AD91-A4A424A0A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8F991D54-FB20-6549-B1EA-78F2E3C4A54F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75-9C84-8442-AD91-A4A424A0A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8F991D54-FB20-6549-B1EA-78F2E3C4A54F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75-9C84-8442-AD91-A4A424A0A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8F991D54-FB20-6549-B1EA-78F2E3C4A54F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75-9C84-8442-AD91-A4A424A0A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8F991D54-FB20-6549-B1EA-78F2E3C4A54F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675-9C84-8442-AD91-A4A424A0AB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  <a:prstGeom prst="rect">
            <a:avLst/>
          </a:prstGeom>
        </p:spPr>
        <p:txBody>
          <a:bodyPr/>
          <a:lstStyle/>
          <a:p>
            <a:fld id="{8F991D54-FB20-6549-B1EA-78F2E3C4A54F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001675-9C84-8442-AD91-A4A424A0A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4627" y="6419723"/>
            <a:ext cx="6657693" cy="331596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8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r>
              <a:rPr lang="en-US" dirty="0" smtClean="0"/>
              <a:t>Long Beach MARS Project: Monterey and Related Sediments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D8001675-9C84-8442-AD91-A4A424A0AB7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696200" y="91440"/>
            <a:ext cx="1386840" cy="5200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d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d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df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Diagenetic and Compositional Controls of Wettability in Siliceous Sedimentary Rocks, Monterey Formation, California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8077200" cy="149961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Kristina Hill</a:t>
            </a:r>
          </a:p>
          <a:p>
            <a:r>
              <a:rPr lang="en-US" dirty="0" smtClean="0"/>
              <a:t>CSULB 2013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419723"/>
            <a:ext cx="6657693" cy="331596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8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r>
              <a:rPr lang="en-US" i="1" dirty="0" smtClean="0"/>
              <a:t>Long Beach MARS Project: Monterey and Related Sediments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132320" y="91440"/>
            <a:ext cx="1950720" cy="7315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072"/>
            <a:ext cx="8534400" cy="125272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Previous Work –</a:t>
            </a:r>
            <a:br>
              <a:rPr lang="en-US" sz="3600" dirty="0" smtClean="0"/>
            </a:br>
            <a:r>
              <a:rPr lang="en-US" sz="3600" dirty="0" smtClean="0"/>
              <a:t>Impact of clay + salinity on wettability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8" y="3429000"/>
            <a:ext cx="7924801" cy="25146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000" dirty="0" smtClean="0"/>
              <a:t>Results</a:t>
            </a:r>
          </a:p>
          <a:p>
            <a:pPr lvl="2"/>
            <a:r>
              <a:rPr lang="en-US" sz="2000" dirty="0" smtClean="0"/>
              <a:t>Dramatic increase in oil removal from a clay covered glass slide with the reduction of solution brine salinity</a:t>
            </a:r>
          </a:p>
          <a:p>
            <a:pPr lvl="2"/>
            <a:r>
              <a:rPr lang="en-US" sz="2000" dirty="0" smtClean="0"/>
              <a:t>Wettability of the clay particles  changed from oil wet to water wet in the presence of low salinity water. </a:t>
            </a:r>
          </a:p>
          <a:p>
            <a:pPr lvl="1"/>
            <a:r>
              <a:rPr lang="en-US" sz="2000" dirty="0" smtClean="0"/>
              <a:t>Consistent with previous waterflood data</a:t>
            </a:r>
          </a:p>
          <a:p>
            <a:pPr lvl="2"/>
            <a:r>
              <a:rPr lang="en-US" sz="2000" dirty="0" smtClean="0"/>
              <a:t> Increased production with injected water salinities lower than original formation water. 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Long Beach MARS Project: Monterey and Related Sediments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500468" y="1775191"/>
            <a:ext cx="3491131" cy="1272809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61999" y="1851391"/>
            <a:ext cx="4738469" cy="1577609"/>
          </a:xfrm>
          <a:prstGeom prst="rect">
            <a:avLst/>
          </a:prstGeom>
        </p:spPr>
        <p:txBody>
          <a:bodyPr vert="horz" lIns="54864" tIns="91440" rtlCol="0">
            <a:normAutofit fontScale="925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Berg et al. (2010)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Test: </a:t>
            </a:r>
          </a:p>
          <a:p>
            <a:pPr marL="996696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▪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Brine flowed through a controlled medium over a glass slide with attached clay particles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Previous Work – Impact of </a:t>
            </a:r>
            <a:br>
              <a:rPr lang="en-US" sz="3600" dirty="0" smtClean="0"/>
            </a:br>
            <a:r>
              <a:rPr lang="en-US" sz="3600" dirty="0" smtClean="0"/>
              <a:t>Salinity + pH on wettability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Abdallah</a:t>
            </a:r>
            <a:r>
              <a:rPr lang="en-US" sz="2000" dirty="0" smtClean="0"/>
              <a:t> et al. (2007)</a:t>
            </a:r>
          </a:p>
          <a:p>
            <a:pPr lvl="1"/>
            <a:r>
              <a:rPr lang="en-US" sz="2000" dirty="0" smtClean="0"/>
              <a:t>Test:</a:t>
            </a:r>
          </a:p>
          <a:p>
            <a:pPr lvl="2"/>
            <a:r>
              <a:rPr lang="en-US" sz="2000" dirty="0" smtClean="0"/>
              <a:t>Contact angle measurements made on a glass surface conditioned with NaCl solution, then aged in crude oil</a:t>
            </a:r>
          </a:p>
          <a:p>
            <a:pPr lvl="3"/>
            <a:r>
              <a:rPr lang="en-US" dirty="0" smtClean="0"/>
              <a:t>Test salinities: 0.01. 0.1 and 1.0 mol/mm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lvl="3"/>
            <a:r>
              <a:rPr lang="en-US" dirty="0" smtClean="0"/>
              <a:t>Tested pH values: 4, 6 and 8   </a:t>
            </a:r>
          </a:p>
          <a:p>
            <a:pPr lvl="1"/>
            <a:r>
              <a:rPr lang="en-US" sz="2000" dirty="0" smtClean="0"/>
              <a:t>Results: </a:t>
            </a:r>
          </a:p>
          <a:p>
            <a:pPr lvl="2"/>
            <a:r>
              <a:rPr lang="en-US" sz="2000" dirty="0" smtClean="0"/>
              <a:t>Glass surface retained a water wetting tendency when conditioned in high pH, high salinity water </a:t>
            </a:r>
          </a:p>
          <a:p>
            <a:pPr lvl="2"/>
            <a:r>
              <a:rPr lang="en-US" sz="2000" dirty="0" smtClean="0"/>
              <a:t>The same surface altered to oil wetting when conditioned with low salinity, low pH water. </a:t>
            </a:r>
          </a:p>
          <a:p>
            <a:pPr lvl="2"/>
            <a:r>
              <a:rPr lang="en-US" sz="2000" dirty="0" smtClean="0"/>
              <a:t>Higher concentrations of resins and asphaltenes increase wettability to oil.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Long Beach MARS Project: Monterey and Related Sediments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Hypothses</a:t>
            </a:r>
            <a:r>
              <a:rPr lang="en-US" sz="3600" dirty="0" smtClean="0"/>
              <a:t>/Tests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Test: The influence of different compositional and diagenetic variables on wettability of siliceous sedimentary rocks </a:t>
            </a:r>
          </a:p>
          <a:p>
            <a:pPr lvl="1"/>
            <a:r>
              <a:rPr lang="en-US" sz="2000" dirty="0" smtClean="0"/>
              <a:t>Silica diagenesis</a:t>
            </a:r>
          </a:p>
          <a:p>
            <a:pPr lvl="1"/>
            <a:r>
              <a:rPr lang="en-US" sz="2000" dirty="0" smtClean="0"/>
              <a:t>Clay content</a:t>
            </a:r>
          </a:p>
          <a:p>
            <a:pPr lvl="1"/>
            <a:r>
              <a:rPr lang="en-US" sz="2000" dirty="0" smtClean="0"/>
              <a:t>Carbonate Content</a:t>
            </a:r>
          </a:p>
          <a:p>
            <a:pPr lvl="1"/>
            <a:r>
              <a:rPr lang="en-US" sz="2000" dirty="0" smtClean="0"/>
              <a:t>Brine &amp; crude oil chemistry</a:t>
            </a:r>
          </a:p>
          <a:p>
            <a:r>
              <a:rPr lang="en-US" sz="2000" dirty="0" smtClean="0"/>
              <a:t>Crushed rock method </a:t>
            </a:r>
          </a:p>
          <a:p>
            <a:pPr lvl="1"/>
            <a:r>
              <a:rPr lang="en-US" sz="2000" dirty="0" smtClean="0"/>
              <a:t>To allow the measurements to proceed in a reasonably efficient time frame</a:t>
            </a:r>
          </a:p>
          <a:p>
            <a:pPr lvl="1"/>
            <a:r>
              <a:rPr lang="en-US" sz="2000" dirty="0" smtClean="0"/>
              <a:t>Imbibition tests on low perm rocks can take months to process a single sample (</a:t>
            </a:r>
            <a:r>
              <a:rPr lang="en-US" sz="2000" dirty="0" err="1" smtClean="0"/>
              <a:t>Toronyi</a:t>
            </a:r>
            <a:r>
              <a:rPr lang="en-US" sz="2000" dirty="0" smtClean="0"/>
              <a:t>, 1997)</a:t>
            </a:r>
          </a:p>
          <a:p>
            <a:pPr lvl="1"/>
            <a:r>
              <a:rPr lang="en-US" sz="2000" dirty="0" smtClean="0"/>
              <a:t>Use of crushed, sieved and limited fragment size to provide large, constant initial surface areas for interaction with oil and brine.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Long Beach MARS Project: Monterey and Related Sediments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Methods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XRD/XRF</a:t>
            </a:r>
          </a:p>
          <a:p>
            <a:r>
              <a:rPr lang="en-US" sz="2000" dirty="0" smtClean="0"/>
              <a:t>Grain density measurement</a:t>
            </a:r>
          </a:p>
          <a:p>
            <a:r>
              <a:rPr lang="en-US" sz="2000" dirty="0" smtClean="0"/>
              <a:t>Amott-Harvey/USBM wettability factor determination</a:t>
            </a:r>
          </a:p>
          <a:p>
            <a:r>
              <a:rPr lang="en-US" sz="2000" dirty="0" smtClean="0"/>
              <a:t>Multivariate statistics</a:t>
            </a:r>
          </a:p>
          <a:p>
            <a:endParaRPr lang="en-US" sz="2000" dirty="0" smtClean="0"/>
          </a:p>
          <a:p>
            <a:r>
              <a:rPr lang="en-US" sz="2000" dirty="0" smtClean="0"/>
              <a:t>Sample selection: </a:t>
            </a:r>
          </a:p>
          <a:p>
            <a:pPr lvl="1"/>
            <a:r>
              <a:rPr lang="en-US" sz="1600" dirty="0" smtClean="0"/>
              <a:t>100 samples collected and characterized</a:t>
            </a:r>
          </a:p>
          <a:p>
            <a:pPr lvl="1"/>
            <a:r>
              <a:rPr lang="en-US" sz="1600" dirty="0" smtClean="0"/>
              <a:t>20 samples measured </a:t>
            </a:r>
          </a:p>
          <a:p>
            <a:pPr lvl="1"/>
            <a:r>
              <a:rPr lang="en-US" sz="1600" dirty="0" smtClean="0"/>
              <a:t>A suite of sample that represent a continuum of compositional and diagenetic ranges appropriate to the Monterey Formation reservoirs </a:t>
            </a:r>
          </a:p>
          <a:p>
            <a:pPr lvl="1"/>
            <a:r>
              <a:rPr lang="en-US" sz="1600" dirty="0" smtClean="0"/>
              <a:t>Samples will be collected from outcrop, unless a sufficient amount and type of core samples is available.  </a:t>
            </a:r>
            <a:r>
              <a:rPr lang="en-US" sz="2000" i="1" dirty="0" smtClean="0"/>
              <a:t>Can any of the affiliates help?</a:t>
            </a:r>
            <a:endParaRPr lang="en-US" sz="2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Long Beach MARS Project: Monterey and Related Sediments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Objectives/Deliverables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Final produced data: </a:t>
            </a:r>
          </a:p>
          <a:p>
            <a:pPr lvl="1"/>
            <a:r>
              <a:rPr lang="en-US" sz="2000" dirty="0" smtClean="0"/>
              <a:t>XRD &amp; XRF analysis results</a:t>
            </a:r>
          </a:p>
          <a:p>
            <a:pPr lvl="1"/>
            <a:r>
              <a:rPr lang="en-US" sz="2000" dirty="0" smtClean="0"/>
              <a:t>Grain density measurements</a:t>
            </a:r>
          </a:p>
          <a:p>
            <a:pPr lvl="1"/>
            <a:r>
              <a:rPr lang="en-US" sz="2000" dirty="0" smtClean="0"/>
              <a:t>Wettability factors</a:t>
            </a:r>
          </a:p>
          <a:p>
            <a:pPr lvl="1"/>
            <a:r>
              <a:rPr lang="en-US" sz="2000" dirty="0" smtClean="0"/>
              <a:t>Multivariate Statistical Analysis </a:t>
            </a:r>
          </a:p>
          <a:p>
            <a:pPr lvl="2"/>
            <a:r>
              <a:rPr lang="en-US" sz="2000" dirty="0" smtClean="0"/>
              <a:t>Correlation between controlled variables and wettability factor results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Long Beach MARS Project: Monterey and Related Sediments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Alternative Method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NMR – Nuclear Magnetic Resonance</a:t>
            </a:r>
          </a:p>
          <a:p>
            <a:pPr lvl="1"/>
            <a:r>
              <a:rPr lang="en-US" sz="2000" dirty="0" smtClean="0"/>
              <a:t>A spectrometer may also be used for wettability measurements</a:t>
            </a:r>
          </a:p>
          <a:p>
            <a:pPr lvl="1"/>
            <a:r>
              <a:rPr lang="en-US" sz="2000" dirty="0" smtClean="0"/>
              <a:t>Measurement: the relaxation time of fluids in pore spaces</a:t>
            </a:r>
          </a:p>
          <a:p>
            <a:pPr lvl="1"/>
            <a:r>
              <a:rPr lang="en-US" sz="2000" dirty="0" smtClean="0"/>
              <a:t>Premise: the fluid in contact with the mineral surface has a relaxation time shorter than its bulk volume.</a:t>
            </a:r>
          </a:p>
          <a:p>
            <a:pPr lvl="1"/>
            <a:r>
              <a:rPr lang="en-US" sz="2000" dirty="0" smtClean="0"/>
              <a:t>Values proven to correspond with Amott-Harvey indices </a:t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(Chen et al., 2006)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Long Beach MARS Project: Monterey and Related Sediments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Input?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Questions</a:t>
            </a:r>
          </a:p>
          <a:p>
            <a:r>
              <a:rPr lang="en-US" sz="2800" dirty="0" smtClean="0"/>
              <a:t>Concerns</a:t>
            </a:r>
          </a:p>
          <a:p>
            <a:r>
              <a:rPr lang="en-US" sz="2800" dirty="0" smtClean="0"/>
              <a:t>Advice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Long Beach MARS Project: Monterey and Related Sediments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W. </a:t>
            </a:r>
            <a:r>
              <a:rPr lang="en-US" dirty="0" err="1" smtClean="0"/>
              <a:t>Abdallah</a:t>
            </a:r>
            <a:r>
              <a:rPr lang="en-US" dirty="0" smtClean="0"/>
              <a:t>, J. S. Buckley, A. Carnegie, J. Edwards, B. </a:t>
            </a:r>
            <a:r>
              <a:rPr lang="en-US" dirty="0" err="1" smtClean="0"/>
              <a:t>Herold</a:t>
            </a:r>
            <a:r>
              <a:rPr lang="en-US" dirty="0" smtClean="0"/>
              <a:t>, E. Fordham, A. </a:t>
            </a:r>
            <a:r>
              <a:rPr lang="en-US" dirty="0" err="1" smtClean="0"/>
              <a:t>Graue</a:t>
            </a:r>
            <a:r>
              <a:rPr lang="en-US" dirty="0" smtClean="0"/>
              <a:t>, T. </a:t>
            </a:r>
            <a:r>
              <a:rPr lang="en-US" dirty="0" err="1" smtClean="0"/>
              <a:t>Habashy</a:t>
            </a:r>
            <a:r>
              <a:rPr lang="en-US" dirty="0" smtClean="0"/>
              <a:t>, N. </a:t>
            </a:r>
            <a:r>
              <a:rPr lang="en-US" dirty="0" err="1" smtClean="0"/>
              <a:t>Seleznev</a:t>
            </a:r>
            <a:r>
              <a:rPr lang="en-US" dirty="0" smtClean="0"/>
              <a:t>, C. Signer, H. </a:t>
            </a:r>
            <a:r>
              <a:rPr lang="en-US" dirty="0" err="1" smtClean="0"/>
              <a:t>Hussain</a:t>
            </a:r>
            <a:r>
              <a:rPr lang="en-US" dirty="0" smtClean="0"/>
              <a:t>, B. </a:t>
            </a:r>
            <a:r>
              <a:rPr lang="en-US" dirty="0" err="1" smtClean="0"/>
              <a:t>Montaron</a:t>
            </a:r>
            <a:r>
              <a:rPr lang="en-US" dirty="0" smtClean="0"/>
              <a:t> and M. </a:t>
            </a:r>
            <a:r>
              <a:rPr lang="en-US" dirty="0" err="1" smtClean="0"/>
              <a:t>Ziauddin</a:t>
            </a:r>
            <a:r>
              <a:rPr lang="en-US" dirty="0" smtClean="0"/>
              <a:t>, Fundamentals of wettability, Oilfield Review, 2007, 19(2):44-61</a:t>
            </a:r>
          </a:p>
          <a:p>
            <a:r>
              <a:rPr lang="en-US" dirty="0" smtClean="0"/>
              <a:t>S. Berg, A. W. Cense, E. Jansen and K. Bakker (2010); Direct experimental evidence of wettability modification by low salinity, Petrophysics (Houston, Tex.), October 2010, 51(5):314-322</a:t>
            </a:r>
          </a:p>
          <a:p>
            <a:r>
              <a:rPr lang="en-US" dirty="0" smtClean="0"/>
              <a:t>(Chen et al., 2006)</a:t>
            </a:r>
            <a:r>
              <a:rPr lang="en-US" dirty="0" smtClean="0">
                <a:solidFill>
                  <a:srgbClr val="7F7F7F"/>
                </a:solidFill>
              </a:rPr>
              <a:t>  </a:t>
            </a:r>
            <a:endParaRPr lang="en-US" dirty="0" smtClean="0"/>
          </a:p>
          <a:p>
            <a:r>
              <a:rPr lang="en-US" dirty="0" smtClean="0"/>
              <a:t>F. </a:t>
            </a:r>
            <a:r>
              <a:rPr lang="en-US" dirty="0" err="1" smtClean="0"/>
              <a:t>Civan</a:t>
            </a:r>
            <a:r>
              <a:rPr lang="en-US" dirty="0" smtClean="0"/>
              <a:t>, Temperature dependence of wettability related rock properties correlated by the Arrhenius equation, Petrophysics (Houston, Tex.), August 2004, 45(4):350-362</a:t>
            </a:r>
            <a:endParaRPr lang="en-US" dirty="0" smtClean="0">
              <a:solidFill>
                <a:srgbClr val="7F7F7F"/>
              </a:solidFill>
            </a:endParaRPr>
          </a:p>
          <a:p>
            <a:r>
              <a:rPr lang="en-US" dirty="0" smtClean="0"/>
              <a:t>U. </a:t>
            </a:r>
            <a:r>
              <a:rPr lang="en-US" dirty="0" err="1" smtClean="0"/>
              <a:t>Karabakal</a:t>
            </a:r>
            <a:r>
              <a:rPr lang="en-US" dirty="0" smtClean="0"/>
              <a:t> and S. </a:t>
            </a:r>
            <a:r>
              <a:rPr lang="en-US" dirty="0" err="1" smtClean="0"/>
              <a:t>Bagci</a:t>
            </a:r>
            <a:r>
              <a:rPr lang="en-US" dirty="0" smtClean="0"/>
              <a:t>, Determination of wettability and its effect on waterflood performance in limestone medium, Energy &amp; Fuels, April 2004, 18(2):438-449</a:t>
            </a:r>
          </a:p>
          <a:p>
            <a:r>
              <a:rPr lang="en-US" dirty="0" smtClean="0"/>
              <a:t>"Review of Emerging Resources: U.S. Shale Gas and Shale Oil Plays." Independent Statistics and Analysis U.S. Energy Information Administration. U.S. Energy Information Administration, July 2011, Web. 18 Aug. 2013.</a:t>
            </a:r>
          </a:p>
          <a:p>
            <a:r>
              <a:rPr lang="en-US" dirty="0" smtClean="0"/>
              <a:t>S. L. Montgomery and M. F. </a:t>
            </a:r>
            <a:r>
              <a:rPr lang="en-US" dirty="0" err="1" smtClean="0"/>
              <a:t>Morea</a:t>
            </a:r>
            <a:r>
              <a:rPr lang="en-US" dirty="0" smtClean="0"/>
              <a:t>, Antelope Shale (Monterey Formation), Buena Vista Hills Field: Advanced Reservoir Characterization to Evaluate CO2 Injection for Enhanced Oil Recovery, AAPG Bulletin, April 2001, </a:t>
            </a:r>
            <a:r>
              <a:rPr lang="en-US" dirty="0" err="1" smtClean="0"/>
              <a:t>v</a:t>
            </a:r>
            <a:r>
              <a:rPr lang="en-US" dirty="0" smtClean="0"/>
              <a:t>. 85, </a:t>
            </a:r>
            <a:r>
              <a:rPr lang="en-US" dirty="0" err="1" smtClean="0"/>
              <a:t>p</a:t>
            </a:r>
            <a:r>
              <a:rPr lang="en-US" dirty="0" smtClean="0"/>
              <a:t>. 561-585,</a:t>
            </a:r>
          </a:p>
          <a:p>
            <a:r>
              <a:rPr lang="en-US" dirty="0" smtClean="0"/>
              <a:t>L. L. </a:t>
            </a:r>
            <a:r>
              <a:rPr lang="en-US" dirty="0" err="1" smtClean="0"/>
              <a:t>Skovbjerg</a:t>
            </a:r>
            <a:r>
              <a:rPr lang="en-US" dirty="0" smtClean="0"/>
              <a:t>, D. V. </a:t>
            </a:r>
            <a:r>
              <a:rPr lang="en-US" dirty="0" err="1" smtClean="0"/>
              <a:t>Okhrimenko</a:t>
            </a:r>
            <a:r>
              <a:rPr lang="en-US" dirty="0" smtClean="0"/>
              <a:t>, J. </a:t>
            </a:r>
            <a:r>
              <a:rPr lang="en-US" dirty="0" err="1" smtClean="0"/>
              <a:t>Khoo</a:t>
            </a:r>
            <a:r>
              <a:rPr lang="en-US" dirty="0" smtClean="0"/>
              <a:t>, K. N. </a:t>
            </a:r>
            <a:r>
              <a:rPr lang="en-US" dirty="0" err="1" smtClean="0"/>
              <a:t>Dalby</a:t>
            </a:r>
            <a:r>
              <a:rPr lang="en-US" dirty="0" smtClean="0"/>
              <a:t>, T. </a:t>
            </a:r>
            <a:r>
              <a:rPr lang="en-US" dirty="0" err="1" smtClean="0"/>
              <a:t>Hassenkam</a:t>
            </a:r>
            <a:r>
              <a:rPr lang="en-US" dirty="0" smtClean="0"/>
              <a:t>, E. </a:t>
            </a:r>
            <a:r>
              <a:rPr lang="en-US" dirty="0" err="1" smtClean="0"/>
              <a:t>Makovicky</a:t>
            </a:r>
            <a:r>
              <a:rPr lang="en-US" dirty="0" smtClean="0"/>
              <a:t>, and , S. L. S. </a:t>
            </a:r>
            <a:r>
              <a:rPr lang="en-US" dirty="0" err="1" smtClean="0"/>
              <a:t>Stipp</a:t>
            </a:r>
            <a:r>
              <a:rPr lang="en-US" dirty="0" smtClean="0"/>
              <a:t>, Preferential Adsorption of Hydrocarbons to Nanometer-Sized Clay on Chalk Particle Surfaces, Energy &amp; Fuels, July 2013, 27(7):3642-3652</a:t>
            </a:r>
          </a:p>
          <a:p>
            <a:r>
              <a:rPr lang="en-US" dirty="0" smtClean="0"/>
              <a:t>M. M. Thomas, J. A. Clouse, J. M. Longo, Adsorption of organic compounds on carbonate minerals: 1. Model compounds and their influence on mineral wettability, Chemical Geology, October 1993, 109(1–4):25 pp.201-213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Long Beach MARS Project: Monterey and Related Sediments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Kristina Hill</a:t>
            </a:r>
          </a:p>
          <a:p>
            <a:pPr lvl="1"/>
            <a:r>
              <a:rPr lang="en-US" dirty="0" smtClean="0"/>
              <a:t>Education:</a:t>
            </a:r>
          </a:p>
          <a:p>
            <a:pPr lvl="2"/>
            <a:r>
              <a:rPr lang="en-US" dirty="0" smtClean="0"/>
              <a:t>B.S. Geology, CSU Long Beach, Dec 2009</a:t>
            </a:r>
          </a:p>
          <a:p>
            <a:pPr lvl="2"/>
            <a:r>
              <a:rPr lang="en-US" dirty="0" smtClean="0"/>
              <a:t>B.A. Geography, CSU Long Beach, Dec 2009  </a:t>
            </a:r>
          </a:p>
          <a:p>
            <a:pPr lvl="1"/>
            <a:r>
              <a:rPr lang="en-US" dirty="0" smtClean="0"/>
              <a:t>Work Experience:</a:t>
            </a:r>
          </a:p>
          <a:p>
            <a:pPr lvl="2"/>
            <a:r>
              <a:rPr lang="en-US" dirty="0" err="1" smtClean="0"/>
              <a:t>Geoscience</a:t>
            </a:r>
            <a:r>
              <a:rPr lang="en-US" dirty="0" smtClean="0"/>
              <a:t> Tech at Occidental </a:t>
            </a:r>
            <a:r>
              <a:rPr lang="en-US" dirty="0" err="1" smtClean="0"/>
              <a:t>Petreoleum</a:t>
            </a:r>
            <a:endParaRPr lang="en-US" dirty="0" smtClean="0"/>
          </a:p>
          <a:p>
            <a:pPr lvl="3"/>
            <a:r>
              <a:rPr lang="en-US" dirty="0" smtClean="0"/>
              <a:t>March, 2010 to present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Abstract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How much do these factors affect Monterey Formation rock wettability?</a:t>
            </a:r>
          </a:p>
          <a:p>
            <a:pPr lvl="1"/>
            <a:r>
              <a:rPr lang="en-US" sz="2000" dirty="0" smtClean="0"/>
              <a:t>Silica diagenesis</a:t>
            </a:r>
          </a:p>
          <a:p>
            <a:pPr lvl="1"/>
            <a:r>
              <a:rPr lang="en-US" sz="2000" dirty="0" smtClean="0"/>
              <a:t>Carbonate content</a:t>
            </a:r>
          </a:p>
          <a:p>
            <a:pPr lvl="1"/>
            <a:r>
              <a:rPr lang="en-US" sz="2000" dirty="0" smtClean="0"/>
              <a:t>Clay content</a:t>
            </a:r>
          </a:p>
          <a:p>
            <a:pPr lvl="1"/>
            <a:r>
              <a:rPr lang="en-US" sz="2000" dirty="0" smtClean="0"/>
              <a:t>Brine chemistry</a:t>
            </a:r>
          </a:p>
          <a:p>
            <a:pPr lvl="1"/>
            <a:r>
              <a:rPr lang="en-US" sz="2000" dirty="0" smtClean="0"/>
              <a:t>Crude oil chemistry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Long Beach MARS Project: Monterey and Related Sediments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Introduction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5400" y="1802892"/>
            <a:ext cx="4038600" cy="4623816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Wettability affects</a:t>
            </a:r>
          </a:p>
          <a:p>
            <a:pPr lvl="1">
              <a:defRPr/>
            </a:pPr>
            <a:r>
              <a:rPr lang="en-US" sz="2000" dirty="0" smtClean="0"/>
              <a:t>location, flow and fluid distribution  </a:t>
            </a:r>
            <a:r>
              <a:rPr lang="en-US" sz="2000" dirty="0" smtClean="0">
                <a:solidFill>
                  <a:srgbClr val="7F7F7F"/>
                </a:solidFill>
              </a:rPr>
              <a:t>(</a:t>
            </a:r>
            <a:r>
              <a:rPr lang="en-US" sz="2000" dirty="0" err="1" smtClean="0">
                <a:solidFill>
                  <a:srgbClr val="7F7F7F"/>
                </a:solidFill>
              </a:rPr>
              <a:t>Karabakal</a:t>
            </a:r>
            <a:r>
              <a:rPr lang="en-US" sz="2000" dirty="0" smtClean="0">
                <a:solidFill>
                  <a:srgbClr val="7F7F7F"/>
                </a:solidFill>
              </a:rPr>
              <a:t> and </a:t>
            </a:r>
            <a:r>
              <a:rPr lang="en-US" sz="2000" dirty="0" err="1" smtClean="0">
                <a:solidFill>
                  <a:srgbClr val="7F7F7F"/>
                </a:solidFill>
              </a:rPr>
              <a:t>Bagci</a:t>
            </a:r>
            <a:r>
              <a:rPr lang="en-US" sz="2000" dirty="0" smtClean="0">
                <a:solidFill>
                  <a:srgbClr val="7F7F7F"/>
                </a:solidFill>
              </a:rPr>
              <a:t>, 2003)</a:t>
            </a:r>
            <a:r>
              <a:rPr lang="en-US" sz="2000" dirty="0" smtClean="0"/>
              <a:t>.</a:t>
            </a:r>
          </a:p>
          <a:p>
            <a:pPr>
              <a:defRPr/>
            </a:pPr>
            <a:r>
              <a:rPr lang="en-US" sz="2000" dirty="0" smtClean="0"/>
              <a:t>And is affected by</a:t>
            </a:r>
          </a:p>
          <a:p>
            <a:pPr lvl="1">
              <a:defRPr/>
            </a:pPr>
            <a:r>
              <a:rPr lang="en-US" sz="2000" dirty="0" smtClean="0"/>
              <a:t>Temperature, fluid chemistry, rock mineralogy, secondary, or non-matrix rock constituents  (clay, carbonate, clastics, etc.)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76500" y="5638800"/>
            <a:ext cx="4038600" cy="98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831848"/>
            <a:ext cx="4038600" cy="2282952"/>
          </a:xfrm>
          <a:prstGeom prst="rect">
            <a:avLst/>
          </a:prstGeom>
        </p:spPr>
        <p:txBody>
          <a:bodyPr vert="horz" lIns="91440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Background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Wettability is …</a:t>
            </a:r>
          </a:p>
          <a:p>
            <a:pPr marL="996696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▪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relative affinity between a surface and a fluid. </a:t>
            </a:r>
          </a:p>
          <a:p>
            <a:pPr marL="996696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▪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product of the hydrostatic intermolecular interactions between the rocks and a fluid phase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Hirasaki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1991, as cited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Civan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2004)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132320" y="91440"/>
            <a:ext cx="1950720" cy="7315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Introduction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Importance of project</a:t>
            </a:r>
          </a:p>
          <a:p>
            <a:pPr lvl="1"/>
            <a:r>
              <a:rPr lang="en-US" sz="2000" dirty="0" smtClean="0"/>
              <a:t>Monterey  Shale - 64%, or 15.42 BBO recoverable shale oil in the U.S.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Intek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2011). </a:t>
            </a:r>
          </a:p>
          <a:p>
            <a:pPr lvl="1"/>
            <a:r>
              <a:rPr lang="en-US" sz="2000" dirty="0" smtClean="0"/>
              <a:t>Highly underdeveloped due to inefficient recovery 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7F7F7F"/>
                </a:solidFill>
              </a:rPr>
              <a:t>(Montgomery and </a:t>
            </a:r>
            <a:r>
              <a:rPr lang="en-US" sz="2000" dirty="0" err="1" smtClean="0">
                <a:solidFill>
                  <a:srgbClr val="7F7F7F"/>
                </a:solidFill>
              </a:rPr>
              <a:t>Morea</a:t>
            </a:r>
            <a:r>
              <a:rPr lang="en-US" sz="2000" dirty="0" smtClean="0">
                <a:solidFill>
                  <a:srgbClr val="7F7F7F"/>
                </a:solidFill>
              </a:rPr>
              <a:t>, 2001) </a:t>
            </a:r>
          </a:p>
          <a:p>
            <a:pPr lvl="1"/>
            <a:r>
              <a:rPr lang="en-US" sz="2000" dirty="0" smtClean="0"/>
              <a:t>Low k and </a:t>
            </a:r>
            <a:r>
              <a:rPr lang="en-US" sz="2000" dirty="0" err="1" smtClean="0">
                <a:latin typeface="Lucida Grande"/>
                <a:ea typeface="Lucida Grande"/>
                <a:cs typeface="Lucida Grande"/>
              </a:rPr>
              <a:t>ϕ</a:t>
            </a:r>
            <a:r>
              <a:rPr lang="en-US" sz="2000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en-US" sz="2000" dirty="0" smtClean="0"/>
              <a:t>due to tight matrix. </a:t>
            </a:r>
          </a:p>
          <a:p>
            <a:pPr lvl="1"/>
            <a:r>
              <a:rPr lang="en-US" sz="2000" dirty="0" smtClean="0"/>
              <a:t>Wettability important to effective exploitation as a result.</a:t>
            </a:r>
          </a:p>
          <a:p>
            <a:pPr lvl="1"/>
            <a:r>
              <a:rPr lang="en-US" sz="2000" dirty="0" smtClean="0"/>
              <a:t>May be an important control on hydrocarbon distribution?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Long Beach MARS Project: Monterey and Related Sediments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072"/>
            <a:ext cx="8229600" cy="12527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Previous Work - </a:t>
            </a:r>
            <a:br>
              <a:rPr lang="en-US" sz="3600" dirty="0" smtClean="0"/>
            </a:br>
            <a:r>
              <a:rPr lang="en-US" sz="3600" dirty="0" smtClean="0"/>
              <a:t>Monterey Siliceous Rock Wettability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858000" cy="1806209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Montgomery &amp; </a:t>
            </a:r>
            <a:r>
              <a:rPr lang="en-US" sz="2000" dirty="0" err="1" smtClean="0"/>
              <a:t>Morea</a:t>
            </a:r>
            <a:r>
              <a:rPr lang="en-US" sz="2000" dirty="0" smtClean="0"/>
              <a:t> (2001) - Antelope Shale Characterization</a:t>
            </a:r>
          </a:p>
          <a:p>
            <a:pPr lvl="1"/>
            <a:r>
              <a:rPr lang="en-US" sz="2000" dirty="0" smtClean="0"/>
              <a:t>Spontaneous imbibition tested on opal-CT* and sandstone samples. </a:t>
            </a:r>
          </a:p>
          <a:p>
            <a:pPr lvl="2"/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(rock type not specified, so presumably both detritus poor porcelanites and porcelanite-siltstones)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Long Beach MARS Project: Monterey and Related Sediments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476153" y="2438400"/>
            <a:ext cx="2667847" cy="1673127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603991"/>
            <a:ext cx="7543800" cy="28730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Opal-CT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Results: </a:t>
            </a:r>
          </a:p>
          <a:p>
            <a:pPr marL="1216152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/>
              <a:buChar char="▪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Oil recovery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Verdana"/>
                <a:cs typeface="Corbel"/>
              </a:rPr>
              <a:t>up to 70.7% of initial So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/>
              <a:ea typeface="+mn-ea"/>
              <a:cs typeface="Corbel"/>
            </a:endParaRPr>
          </a:p>
          <a:p>
            <a:pPr marL="1216152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/>
              <a:buChar char="▪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initial water saturations: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Verdana"/>
                <a:cs typeface="Corbel"/>
              </a:rPr>
              <a:t>Sw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Verdana"/>
                <a:cs typeface="Corbel"/>
              </a:rPr>
              <a:t> = 0.68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/>
              <a:ea typeface="+mn-ea"/>
              <a:cs typeface="Corbel"/>
            </a:endParaRPr>
          </a:p>
          <a:p>
            <a:pPr marL="1216152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/>
              <a:buChar char="▪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Large oil recovery + negligible  oil imbibition = moderately to strongly water wet</a:t>
            </a:r>
          </a:p>
          <a:p>
            <a:pPr marL="1216152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/>
              <a:buChar char="▪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Supported by a high Amott wettability index of +0.78</a:t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deZabala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1999, as cited in Montgomery &amp;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2001)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Toronyi</a:t>
            </a:r>
            <a:r>
              <a:rPr lang="en-US" sz="2000" dirty="0" smtClean="0"/>
              <a:t> (1997) - Antelope shale reservoir characterization</a:t>
            </a:r>
          </a:p>
          <a:p>
            <a:pPr lvl="1"/>
            <a:r>
              <a:rPr lang="en-US" sz="2000" dirty="0" smtClean="0"/>
              <a:t>Buena Vista Hills </a:t>
            </a:r>
            <a:r>
              <a:rPr lang="en-US" sz="2000" dirty="0" smtClean="0"/>
              <a:t>Field</a:t>
            </a:r>
          </a:p>
          <a:p>
            <a:pPr lvl="1"/>
            <a:r>
              <a:rPr lang="en-US" sz="2000" dirty="0" smtClean="0"/>
              <a:t>Field and lab wettability tests </a:t>
            </a:r>
          </a:p>
          <a:p>
            <a:pPr lvl="1"/>
            <a:r>
              <a:rPr lang="en-US" sz="2000" dirty="0" smtClean="0"/>
              <a:t>Array of samples from a single core  </a:t>
            </a:r>
          </a:p>
          <a:p>
            <a:pPr lvl="1"/>
            <a:r>
              <a:rPr lang="en-US" sz="2000" dirty="0" smtClean="0"/>
              <a:t>Lab tests did not produce results by the time of publication</a:t>
            </a:r>
          </a:p>
          <a:p>
            <a:pPr lvl="1"/>
            <a:r>
              <a:rPr lang="en-US" sz="2000" dirty="0" smtClean="0"/>
              <a:t>Field tests results: most samples neither strongly oil wet nor strongly water wet.  </a:t>
            </a:r>
          </a:p>
          <a:p>
            <a:pPr lvl="1"/>
            <a:r>
              <a:rPr lang="en-US" sz="2000" dirty="0" smtClean="0"/>
              <a:t>Sandstone laminae and samples below 4570 feet deep = water wet.  </a:t>
            </a:r>
          </a:p>
          <a:p>
            <a:pPr lvl="1"/>
            <a:r>
              <a:rPr lang="en-US" sz="2000" dirty="0" smtClean="0"/>
              <a:t>No distinctions between rock types or stages of silica diagenesis in the samples tested.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Long Beach MARS Project: Monterey and Related Sediments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5072"/>
            <a:ext cx="8229600" cy="12527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Previous Work - </a:t>
            </a:r>
            <a:br>
              <a:rPr lang="en-US" sz="3600" dirty="0" smtClean="0"/>
            </a:br>
            <a:r>
              <a:rPr lang="en-US" sz="3600" dirty="0" smtClean="0"/>
              <a:t>Monterey Siliceous Rock Wettability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Previous Work – Carbonate  </a:t>
            </a:r>
            <a:br>
              <a:rPr lang="en-US" sz="3600" dirty="0" smtClean="0"/>
            </a:br>
            <a:r>
              <a:rPr lang="en-US" sz="3600" dirty="0" smtClean="0"/>
              <a:t>wettability with Organics and Temp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000" dirty="0" smtClean="0"/>
              <a:t>Thomas &amp; Longo (1993)</a:t>
            </a:r>
          </a:p>
          <a:p>
            <a:pPr lvl="1"/>
            <a:r>
              <a:rPr lang="en-US" sz="2000" dirty="0" smtClean="0"/>
              <a:t>Test: </a:t>
            </a:r>
          </a:p>
          <a:p>
            <a:pPr lvl="2"/>
            <a:r>
              <a:rPr lang="en-US" sz="2000" dirty="0" smtClean="0"/>
              <a:t>Calcite and dolomite crystals subjected to contact angle wettability measurements with </a:t>
            </a:r>
            <a:r>
              <a:rPr lang="en-US" sz="2000" dirty="0" err="1" smtClean="0"/>
              <a:t>deionized</a:t>
            </a:r>
            <a:r>
              <a:rPr lang="en-US" sz="2000" dirty="0" smtClean="0"/>
              <a:t> water and a </a:t>
            </a:r>
            <a:r>
              <a:rPr lang="en-US" sz="2000" dirty="0" err="1" smtClean="0"/>
              <a:t>dodecane/adsorbant</a:t>
            </a:r>
            <a:r>
              <a:rPr lang="en-US" sz="2000" dirty="0" smtClean="0"/>
              <a:t> mixture over a range of temperatures.</a:t>
            </a:r>
          </a:p>
          <a:p>
            <a:pPr lvl="1"/>
            <a:r>
              <a:rPr lang="en-US" sz="2000" dirty="0" smtClean="0"/>
              <a:t> Results </a:t>
            </a:r>
          </a:p>
          <a:p>
            <a:pPr lvl="2"/>
            <a:r>
              <a:rPr lang="en-US" sz="2000" dirty="0"/>
              <a:t>C</a:t>
            </a:r>
            <a:r>
              <a:rPr lang="en-US" sz="2000" dirty="0" smtClean="0"/>
              <a:t>arbonates are strongly oil wet in the presence of fatty acid </a:t>
            </a:r>
            <a:r>
              <a:rPr lang="en-US" sz="2000" dirty="0" err="1" smtClean="0"/>
              <a:t>adsorbates</a:t>
            </a:r>
            <a:r>
              <a:rPr lang="en-US" sz="2000" dirty="0" smtClean="0"/>
              <a:t> at room temperature</a:t>
            </a:r>
          </a:p>
          <a:p>
            <a:pPr lvl="2"/>
            <a:r>
              <a:rPr lang="en-US" sz="2000" dirty="0" smtClean="0"/>
              <a:t> Intermediate wet in the presence of carboxylic acids. </a:t>
            </a:r>
          </a:p>
          <a:p>
            <a:pPr lvl="2"/>
            <a:r>
              <a:rPr lang="en-US" sz="2000" dirty="0" smtClean="0"/>
              <a:t> At high temperatures, calcite becomes more water-wet with increasing temperature </a:t>
            </a:r>
          </a:p>
          <a:p>
            <a:pPr lvl="2"/>
            <a:r>
              <a:rPr lang="en-US" sz="2000" dirty="0" smtClean="0"/>
              <a:t>At reservoir temperatures fatty acids are expected to adsorb, making carbonate reservoirs oil wet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Long Beach MARS Project: Monterey and Related Sediments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 smtClean="0"/>
              <a:t>Previous Work – </a:t>
            </a:r>
            <a:br>
              <a:rPr lang="en-US" sz="3600" dirty="0" smtClean="0"/>
            </a:br>
            <a:r>
              <a:rPr lang="en-US" sz="3600" dirty="0" smtClean="0"/>
              <a:t>Chalk wettability with clay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000" dirty="0" err="1" smtClean="0"/>
              <a:t>Skovjberg</a:t>
            </a:r>
            <a:r>
              <a:rPr lang="en-US" sz="2000" dirty="0" smtClean="0"/>
              <a:t> et al. (2013)</a:t>
            </a:r>
          </a:p>
          <a:p>
            <a:pPr lvl="1"/>
            <a:r>
              <a:rPr lang="en-US" sz="2000" dirty="0" smtClean="0"/>
              <a:t>Method: </a:t>
            </a:r>
          </a:p>
          <a:p>
            <a:pPr lvl="2"/>
            <a:r>
              <a:rPr lang="en-US" sz="2000" dirty="0" smtClean="0"/>
              <a:t>Atomic force microscopy and chemical force mapping of North Sea Chalk samples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Long Beach MARS Project: Monterey and Related Sediments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974502" y="4038600"/>
            <a:ext cx="2752090" cy="2501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77000" y="3761601"/>
            <a:ext cx="1859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Atomic Force Microscopy</a:t>
            </a:r>
            <a:endParaRPr lang="en-US" sz="1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439923"/>
            <a:ext cx="5517302" cy="310057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Findings:</a:t>
            </a:r>
          </a:p>
          <a:p>
            <a:pPr marL="996696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▪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Location of oil in the sample tied to location of clay particles and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organics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6696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▪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Clay and organic material cause wettability alterations, not calcite </a:t>
            </a:r>
          </a:p>
          <a:p>
            <a:pPr marL="996696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Char char="▪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Distinct increase in the wettability of chalk particles to oil in the presence of clays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1410</TotalTime>
  <Words>2107</Words>
  <Application>Microsoft Macintosh PowerPoint</Application>
  <PresentationFormat>On-screen Show (4:3)</PresentationFormat>
  <Paragraphs>178</Paragraphs>
  <Slides>17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Diagenetic and Compositional Controls of Wettability in Siliceous Sedimentary Rocks, Monterey Formation, California </vt:lpstr>
      <vt:lpstr>Presenter Background</vt:lpstr>
      <vt:lpstr>Abstract</vt:lpstr>
      <vt:lpstr>Introduction</vt:lpstr>
      <vt:lpstr>Introduction</vt:lpstr>
      <vt:lpstr>Previous Work -  Monterey Siliceous Rock Wettability</vt:lpstr>
      <vt:lpstr>Previous Work -  Monterey Siliceous Rock Wettability</vt:lpstr>
      <vt:lpstr>Previous Work – Carbonate   wettability with Organics and Temp</vt:lpstr>
      <vt:lpstr>Previous Work –  Chalk wettability with clay </vt:lpstr>
      <vt:lpstr>Previous Work – Impact of clay + salinity on wettability</vt:lpstr>
      <vt:lpstr>Previous Work – Impact of  Salinity + pH on wettability</vt:lpstr>
      <vt:lpstr>Hypothses/Tests</vt:lpstr>
      <vt:lpstr>Methods</vt:lpstr>
      <vt:lpstr>Objectives/Deliverables</vt:lpstr>
      <vt:lpstr>Alternative Method</vt:lpstr>
      <vt:lpstr>Input?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Diagenetic and Compositional Controls of Wettability in Siliceous Sedimentary Rocks, Monterey Formation, California </dc:title>
  <dc:creator>Kristina Hill</dc:creator>
  <cp:lastModifiedBy>Kristina Hill</cp:lastModifiedBy>
  <cp:revision>146</cp:revision>
  <dcterms:created xsi:type="dcterms:W3CDTF">2013-10-13T22:55:28Z</dcterms:created>
  <dcterms:modified xsi:type="dcterms:W3CDTF">2013-10-13T23:04:38Z</dcterms:modified>
</cp:coreProperties>
</file>